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33"/>
  </p:notesMasterIdLst>
  <p:handoutMasterIdLst>
    <p:handoutMasterId r:id="rId34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60" r:id="rId15"/>
    <p:sldId id="286" r:id="rId16"/>
    <p:sldId id="274" r:id="rId17"/>
    <p:sldId id="279" r:id="rId18"/>
    <p:sldId id="275" r:id="rId19"/>
    <p:sldId id="277" r:id="rId20"/>
    <p:sldId id="288" r:id="rId21"/>
    <p:sldId id="276" r:id="rId22"/>
    <p:sldId id="284" r:id="rId23"/>
    <p:sldId id="289" r:id="rId24"/>
    <p:sldId id="280" r:id="rId25"/>
    <p:sldId id="285" r:id="rId26"/>
    <p:sldId id="282" r:id="rId27"/>
    <p:sldId id="262" r:id="rId28"/>
    <p:sldId id="266" r:id="rId29"/>
    <p:sldId id="283" r:id="rId30"/>
    <p:sldId id="290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60"/>
            <p14:sldId id="286"/>
            <p14:sldId id="274"/>
            <p14:sldId id="279"/>
            <p14:sldId id="275"/>
            <p14:sldId id="277"/>
            <p14:sldId id="288"/>
            <p14:sldId id="276"/>
            <p14:sldId id="284"/>
            <p14:sldId id="289"/>
            <p14:sldId id="280"/>
            <p14:sldId id="285"/>
            <p14:sldId id="282"/>
            <p14:sldId id="262"/>
            <p14:sldId id="266"/>
            <p14:sldId id="283"/>
            <p14:sldId id="29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68771" autoAdjust="0"/>
  </p:normalViewPr>
  <p:slideViewPr>
    <p:cSldViewPr snapToGrid="0">
      <p:cViewPr varScale="1">
        <p:scale>
          <a:sx n="66" d="100"/>
          <a:sy n="66" d="100"/>
        </p:scale>
        <p:origin x="1303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72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229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96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18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74507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99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20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50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21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4610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22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69410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23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1034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49CCC-C94E-42D6-82ED-BA19240D8982}" type="slidenum">
              <a:rPr lang="en-SE" smtClean="0"/>
              <a:t>24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6149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5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– Git -&gt; Commits -&gt; Get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75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922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734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24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27432E7E-2701-1324-8FB4-6742A38F2A1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176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B1B3F0-1FEA-EC1F-3931-6082133EAB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61" y="6340118"/>
            <a:ext cx="398426" cy="4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176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940DA24E-CFE7-D6D8-7854-BEBEB016AE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61" y="6340118"/>
            <a:ext cx="398426" cy="4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Mastodon.nu/@bjomp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Björn Sundling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587B9E0-56BE-A10B-57E6-7288D141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6430">
            <a:off x="5945699" y="2561733"/>
            <a:ext cx="2335408" cy="1729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0A8ECE-108E-5901-01D4-580DC7AF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2" y="1367232"/>
            <a:ext cx="3436539" cy="2544958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7F57150D-E7B8-0163-4799-308633B75049}"/>
              </a:ext>
            </a:extLst>
          </p:cNvPr>
          <p:cNvSpPr txBox="1">
            <a:spLocks/>
          </p:cNvSpPr>
          <p:nvPr/>
        </p:nvSpPr>
        <p:spPr>
          <a:xfrm>
            <a:off x="838201" y="15280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Piece 1 - The API</a:t>
            </a:r>
            <a:endParaRPr lang="en-SE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6D7A2CC-531A-2E5D-F5B8-068AF16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4006"/>
            <a:ext cx="10018713" cy="31242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S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C711ED-88B4-331D-4141-696C8509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21" y="2885771"/>
            <a:ext cx="1142636" cy="4060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492DAC-642E-88E4-01EC-E37E0C459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47857">
            <a:off x="5000698" y="2251326"/>
            <a:ext cx="1221389" cy="4715301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80D1E8D-73AD-0A2D-7079-34840DB8EDAE}"/>
              </a:ext>
            </a:extLst>
          </p:cNvPr>
          <p:cNvSpPr/>
          <p:nvPr/>
        </p:nvSpPr>
        <p:spPr>
          <a:xfrm rot="20103445" flipH="1">
            <a:off x="1162219" y="2914660"/>
            <a:ext cx="3398292" cy="18469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BEN!</a:t>
            </a:r>
          </a:p>
          <a:p>
            <a:pPr algn="ctr"/>
            <a:r>
              <a:rPr lang="en-US" dirty="0"/>
              <a:t>WHERE DOES THIS PIECE GO?</a:t>
            </a:r>
            <a:endParaRPr lang="en-SE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FA1E8BA-D165-EFB3-A4D0-E125D47325F1}"/>
              </a:ext>
            </a:extLst>
          </p:cNvPr>
          <p:cNvSpPr/>
          <p:nvPr/>
        </p:nvSpPr>
        <p:spPr>
          <a:xfrm>
            <a:off x="4540039" y="1104739"/>
            <a:ext cx="2634018" cy="210857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GOES HERE, JUSTIN!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956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r>
              <a:rPr lang="fr-FR" dirty="0"/>
              <a:t>…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🤷PATs are bad for you..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1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 2 - OAuth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OAuth2</a:t>
            </a:r>
          </a:p>
          <a:p>
            <a:pPr lvl="1"/>
            <a:r>
              <a:rPr lang="en-US" strike="sngStrike" dirty="0"/>
              <a:t>Best</a:t>
            </a:r>
            <a:r>
              <a:rPr lang="en-US" dirty="0"/>
              <a:t> Better auth</a:t>
            </a:r>
          </a:p>
          <a:p>
            <a:pPr lvl="1"/>
            <a:r>
              <a:rPr lang="en-US" dirty="0"/>
              <a:t>Hardest auth</a:t>
            </a:r>
          </a:p>
          <a:p>
            <a:r>
              <a:rPr lang="en-US" dirty="0"/>
              <a:t>Emanuel</a:t>
            </a:r>
          </a:p>
          <a:p>
            <a:pPr lvl="1"/>
            <a:r>
              <a:rPr lang="en-US" dirty="0"/>
              <a:t>Best auth developer</a:t>
            </a:r>
          </a:p>
          <a:p>
            <a:pPr lvl="1"/>
            <a:r>
              <a:rPr lang="en-US" dirty="0" err="1"/>
              <a:t>AzAuth</a:t>
            </a:r>
            <a:endParaRPr lang="en-US" dirty="0"/>
          </a:p>
          <a:p>
            <a:pPr lvl="2"/>
            <a:r>
              <a:rPr lang="en-US" dirty="0"/>
              <a:t>Best auth module</a:t>
            </a:r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4" name="Picture 3" descr="A diagram of a application&#10;&#10;Description automatically generated">
            <a:extLst>
              <a:ext uri="{FF2B5EF4-FFF2-40B4-BE49-F238E27FC236}">
                <a16:creationId xmlns:a16="http://schemas.microsoft.com/office/drawing/2014/main" id="{32EC7F80-CE10-2F01-4B22-C3FFD4EB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70" y="1618065"/>
            <a:ext cx="5144218" cy="3305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B994BA-1769-C332-B6EF-0EE49D544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899" y="1825625"/>
            <a:ext cx="4382112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C0A8ECE-108E-5901-01D4-580DC7AF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2" y="1367232"/>
            <a:ext cx="3436539" cy="2544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5AE080-8714-7AE0-7929-D39DFEB5F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33" y="1367232"/>
            <a:ext cx="5061830" cy="3363305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7F57150D-E7B8-0163-4799-308633B75049}"/>
              </a:ext>
            </a:extLst>
          </p:cNvPr>
          <p:cNvSpPr txBox="1">
            <a:spLocks/>
          </p:cNvSpPr>
          <p:nvPr/>
        </p:nvSpPr>
        <p:spPr>
          <a:xfrm>
            <a:off x="838201" y="15280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Piece 2 - OAuth</a:t>
            </a:r>
            <a:endParaRPr lang="en-SE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6D7A2CC-531A-2E5D-F5B8-068AF16D1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4006"/>
            <a:ext cx="10018713" cy="312420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S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C711ED-88B4-331D-4141-696C85093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09" y="2797791"/>
            <a:ext cx="1142636" cy="40602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492DAC-642E-88E4-01EC-E37E0C459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747857">
            <a:off x="6594786" y="2163346"/>
            <a:ext cx="1221389" cy="4715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9B9B30-1D6B-9D90-11D9-0E47A6142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98458">
            <a:off x="2790965" y="3232800"/>
            <a:ext cx="1921174" cy="2497526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80D1E8D-73AD-0A2D-7079-34840DB8EDAE}"/>
              </a:ext>
            </a:extLst>
          </p:cNvPr>
          <p:cNvSpPr/>
          <p:nvPr/>
        </p:nvSpPr>
        <p:spPr>
          <a:xfrm rot="20103445" flipH="1">
            <a:off x="2756307" y="2826680"/>
            <a:ext cx="3398292" cy="18469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SERIOUSLY?</a:t>
            </a:r>
          </a:p>
          <a:p>
            <a:pPr algn="ctr"/>
            <a:r>
              <a:rPr lang="en-US" dirty="0"/>
              <a:t>THERE IS ONLY ONE PLACE TO PUT THIS PIECE.. WHY DO YOU NEED OUR HELP, BJOMPEN?</a:t>
            </a:r>
            <a:endParaRPr lang="en-SE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FA1E8BA-D165-EFB3-A4D0-E125D47325F1}"/>
              </a:ext>
            </a:extLst>
          </p:cNvPr>
          <p:cNvSpPr/>
          <p:nvPr/>
        </p:nvSpPr>
        <p:spPr>
          <a:xfrm>
            <a:off x="6134127" y="1016759"/>
            <a:ext cx="2634018" cy="210857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SUCKS AT PUZZLES, JUSTIN. HE SAID SO IN SLIDE 1!</a:t>
            </a:r>
          </a:p>
          <a:p>
            <a:pPr algn="ctr"/>
            <a:r>
              <a:rPr lang="en-US" dirty="0"/>
              <a:t>JUST PUT IT HERE.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6192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r>
              <a:rPr lang="fr-FR" dirty="0"/>
              <a:t>…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✅PATs are bad for you..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🤷It’s still “personal”. I don’t want to own everything.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646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Piece 3 - Managed identities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personal</a:t>
            </a:r>
          </a:p>
          <a:p>
            <a:r>
              <a:rPr lang="en-US" dirty="0"/>
              <a:t>Fully supported</a:t>
            </a:r>
          </a:p>
          <a:p>
            <a:r>
              <a:rPr lang="en-US" dirty="0"/>
              <a:t>Manage DevOps like any other Azure resource.</a:t>
            </a:r>
          </a:p>
        </p:txBody>
      </p:sp>
    </p:spTree>
    <p:extLst>
      <p:ext uri="{BB962C8B-B14F-4D97-AF65-F5344CB8AC3E}">
        <p14:creationId xmlns:p14="http://schemas.microsoft.com/office/powerpoint/2010/main" val="168164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AE080-8714-7AE0-7929-D39DFEB5F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1367232"/>
            <a:ext cx="5061830" cy="3363305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7F57150D-E7B8-0163-4799-308633B75049}"/>
              </a:ext>
            </a:extLst>
          </p:cNvPr>
          <p:cNvSpPr txBox="1">
            <a:spLocks/>
          </p:cNvSpPr>
          <p:nvPr/>
        </p:nvSpPr>
        <p:spPr>
          <a:xfrm>
            <a:off x="838201" y="15280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Piece 3 - Managed identities</a:t>
            </a:r>
            <a:endParaRPr lang="en-S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C711ED-88B4-331D-4141-696C8509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471" y="3098416"/>
            <a:ext cx="1142636" cy="4060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C8B36-D671-06C1-60E0-791B43A27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633" y="1367232"/>
            <a:ext cx="5061830" cy="50618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492DAC-642E-88E4-01EC-E37E0C459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927601">
            <a:off x="3077195" y="-122654"/>
            <a:ext cx="1221389" cy="4715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B7F4C4-4007-19E2-3CE3-CB4F7CDA0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272763">
            <a:off x="7049349" y="1096984"/>
            <a:ext cx="1953531" cy="2549379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80D1E8D-73AD-0A2D-7079-34840DB8EDAE}"/>
              </a:ext>
            </a:extLst>
          </p:cNvPr>
          <p:cNvSpPr/>
          <p:nvPr/>
        </p:nvSpPr>
        <p:spPr>
          <a:xfrm rot="20103445" flipH="1">
            <a:off x="6326969" y="3127305"/>
            <a:ext cx="3398292" cy="18469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Hey! Isn’t this piece upside down?</a:t>
            </a:r>
            <a:endParaRPr lang="en-SE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FA1E8BA-D165-EFB3-A4D0-E125D47325F1}"/>
              </a:ext>
            </a:extLst>
          </p:cNvPr>
          <p:cNvSpPr/>
          <p:nvPr/>
        </p:nvSpPr>
        <p:spPr>
          <a:xfrm rot="13779744">
            <a:off x="32246" y="2813167"/>
            <a:ext cx="2634018" cy="210857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Doesn’t matter,</a:t>
            </a:r>
          </a:p>
          <a:p>
            <a:pPr algn="ctr"/>
            <a:r>
              <a:rPr lang="en-US" dirty="0"/>
              <a:t>We can still do it.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529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pieces</a:t>
            </a:r>
            <a:r>
              <a:rPr lang="fr-FR" dirty="0"/>
              <a:t>…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✅PATs are bad for you..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✅ It’s still “personal”. I don’t want to own everything.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🤷I still need to manage my hosts..</a:t>
            </a:r>
          </a:p>
          <a:p>
            <a:pPr lvl="1"/>
            <a:r>
              <a:rPr lang="en-US" dirty="0"/>
              <a:t>(and set up a service connection..)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882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CE16-66C9-3339-FF4B-1767885FA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 4 -Managed DevOps Pools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A60F-E5F1-B642-75A3-7AE94A12F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Fresh from the oven!</a:t>
            </a:r>
          </a:p>
          <a:p>
            <a:pPr lvl="1"/>
            <a:r>
              <a:rPr lang="en-US" dirty="0"/>
              <a:t>Run public images internally</a:t>
            </a:r>
          </a:p>
          <a:p>
            <a:pPr lvl="1"/>
            <a:r>
              <a:rPr lang="en-US" dirty="0"/>
              <a:t>Connect to internal/private networks</a:t>
            </a:r>
          </a:p>
          <a:p>
            <a:pPr lvl="1"/>
            <a:r>
              <a:rPr lang="en-US" dirty="0"/>
              <a:t>No more installing apps or managing images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SE" dirty="0"/>
          </a:p>
          <a:p>
            <a:pPr lvl="2"/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579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0BC8B36-D671-06C1-60E0-791B43A2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1367232"/>
            <a:ext cx="5061830" cy="5061830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7F57150D-E7B8-0163-4799-308633B75049}"/>
              </a:ext>
            </a:extLst>
          </p:cNvPr>
          <p:cNvSpPr txBox="1">
            <a:spLocks/>
          </p:cNvSpPr>
          <p:nvPr/>
        </p:nvSpPr>
        <p:spPr>
          <a:xfrm>
            <a:off x="838201" y="152807"/>
            <a:ext cx="10018713" cy="1752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Piece 4 -Managed DevOps Pools</a:t>
            </a:r>
            <a:endParaRPr lang="en-S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C711ED-88B4-331D-4141-696C85093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319911">
            <a:off x="10778993" y="1288589"/>
            <a:ext cx="1142636" cy="4060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CAE5C-EC95-19E9-619C-D117FDB78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69549">
            <a:off x="541585" y="3465102"/>
            <a:ext cx="3388366" cy="26729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E14221-82BB-E4AF-D01F-799916E66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6633" y="1367231"/>
            <a:ext cx="5061830" cy="50618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492DAC-642E-88E4-01EC-E37E0C459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57249">
            <a:off x="7752355" y="3695200"/>
            <a:ext cx="1221389" cy="4715301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F80D1E8D-73AD-0A2D-7079-34840DB8EDAE}"/>
              </a:ext>
            </a:extLst>
          </p:cNvPr>
          <p:cNvSpPr/>
          <p:nvPr/>
        </p:nvSpPr>
        <p:spPr>
          <a:xfrm rot="17823356" flipH="1">
            <a:off x="7333491" y="1317478"/>
            <a:ext cx="3398292" cy="1846997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Pieces.</a:t>
            </a:r>
          </a:p>
          <a:p>
            <a:pPr algn="ctr"/>
            <a:r>
              <a:rPr lang="en-US" dirty="0"/>
              <a:t>He really is bad at puzzles.</a:t>
            </a:r>
            <a:endParaRPr lang="en-SE" dirty="0"/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6FA1E8BA-D165-EFB3-A4D0-E125D47325F1}"/>
              </a:ext>
            </a:extLst>
          </p:cNvPr>
          <p:cNvSpPr/>
          <p:nvPr/>
        </p:nvSpPr>
        <p:spPr>
          <a:xfrm rot="1513837">
            <a:off x="7046040" y="3017684"/>
            <a:ext cx="2634018" cy="2108579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it here, Bjompen,</a:t>
            </a:r>
          </a:p>
          <a:p>
            <a:pPr algn="ctr"/>
            <a:r>
              <a:rPr lang="en-US" dirty="0"/>
              <a:t>And get it done!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827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0.10234 -0.083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17" y="-41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20" grpId="1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6060BB16-97C4-F8BE-B397-659AD9F60801}"/>
              </a:ext>
            </a:extLst>
          </p:cNvPr>
          <p:cNvSpPr/>
          <p:nvPr/>
        </p:nvSpPr>
        <p:spPr>
          <a:xfrm>
            <a:off x="2973658" y="490653"/>
            <a:ext cx="6244683" cy="5754029"/>
          </a:xfrm>
          <a:prstGeom prst="ellipse">
            <a:avLst/>
          </a:prstGeom>
          <a:noFill/>
          <a:ln w="76200">
            <a:solidFill>
              <a:srgbClr val="3462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B815B2-3DD5-D437-98F1-9608C48E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0952" y="0"/>
            <a:ext cx="1390094" cy="1390094"/>
          </a:xfrm>
          <a:prstGeom prst="rect">
            <a:avLst/>
          </a:prstGeom>
        </p:spPr>
      </p:pic>
      <p:pic>
        <p:nvPicPr>
          <p:cNvPr id="12" name="Picture 11" descr="A blue and white rocket&#10;&#10;Description automatically generated">
            <a:extLst>
              <a:ext uri="{FF2B5EF4-FFF2-40B4-BE49-F238E27FC236}">
                <a16:creationId xmlns:a16="http://schemas.microsoft.com/office/drawing/2014/main" id="{D6F26224-37CA-45B5-C2FD-57E88DCAA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638" y="1635421"/>
            <a:ext cx="1390095" cy="13900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0B438B-62A5-F6FF-11EA-33D29791D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591" y="4483897"/>
            <a:ext cx="1390094" cy="17607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762177-2E68-E6CA-9474-024956EEB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359" y="1635420"/>
            <a:ext cx="1411815" cy="1390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717F27-52F2-CBA0-09BA-E8BF8A5EB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658" y="4483897"/>
            <a:ext cx="1390094" cy="151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0475-347C-3350-F7E9-D1CB85D7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Glueing your code to your DevOps again!</a:t>
            </a:r>
            <a:br>
              <a:rPr lang="en-US" sz="4400" dirty="0"/>
            </a:br>
            <a:r>
              <a:rPr lang="en-US" sz="4400" dirty="0"/>
              <a:t>PowerShell, Json, and Git</a:t>
            </a:r>
            <a:endParaRPr lang="en-SE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BA2DF-1655-167F-1650-5DD8E40CE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match made in heaven</a:t>
            </a:r>
          </a:p>
          <a:p>
            <a:r>
              <a:rPr lang="en-US" dirty="0"/>
              <a:t>Json – A first class citizen</a:t>
            </a:r>
          </a:p>
          <a:p>
            <a:r>
              <a:rPr lang="en-US" dirty="0"/>
              <a:t>GIT – Already keeps track </a:t>
            </a:r>
            <a:r>
              <a:rPr lang="en-US"/>
              <a:t>of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7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BBCC-4CDE-ED0F-A0D9-37E27AFC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result!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1F07-5C61-32C8-7353-4EC72CFE1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AzDM</a:t>
            </a:r>
            <a:endParaRPr lang="en-US" dirty="0"/>
          </a:p>
          <a:p>
            <a:pPr lvl="1"/>
            <a:r>
              <a:rPr lang="en-US" dirty="0"/>
              <a:t>Azure DevOps Manager –or-</a:t>
            </a:r>
          </a:p>
          <a:p>
            <a:pPr lvl="1"/>
            <a:r>
              <a:rPr lang="en-US"/>
              <a:t>Azure Dungeon Master</a:t>
            </a:r>
          </a:p>
        </p:txBody>
      </p:sp>
      <p:pic>
        <p:nvPicPr>
          <p:cNvPr id="5" name="Picture 4" descr="A white circle with a black background and a black and white logo&#10;&#10;Description automatically generated">
            <a:extLst>
              <a:ext uri="{FF2B5EF4-FFF2-40B4-BE49-F238E27FC236}">
                <a16:creationId xmlns:a16="http://schemas.microsoft.com/office/drawing/2014/main" id="{ABAFAA2B-EADA-30A5-5B01-98040AACF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62" y="1825625"/>
            <a:ext cx="46117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F60D3-BAE0-FBEE-BF50-83268B49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3866-4597-D1E6-3440-849BACC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23F1B-D3DB-4FED-BD81-D70FAF54E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124" y="1175041"/>
            <a:ext cx="3907752" cy="50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24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EF60D3-BAE0-FBEE-BF50-83268B49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9" name="Content Placeholder 8" descr="A person with braids smiling&#10;&#10;Description automatically generated">
            <a:extLst>
              <a:ext uri="{FF2B5EF4-FFF2-40B4-BE49-F238E27FC236}">
                <a16:creationId xmlns:a16="http://schemas.microsoft.com/office/drawing/2014/main" id="{E452CB0F-9A50-0864-E11F-62919E899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62" y="685800"/>
            <a:ext cx="6347275" cy="4092054"/>
          </a:xfrm>
        </p:spPr>
      </p:pic>
    </p:spTree>
    <p:extLst>
      <p:ext uri="{BB962C8B-B14F-4D97-AF65-F5344CB8AC3E}">
        <p14:creationId xmlns:p14="http://schemas.microsoft.com/office/powerpoint/2010/main" val="163854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Björn Sundling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 err="1">
                <a:solidFill>
                  <a:srgbClr val="346296"/>
                </a:solidFill>
                <a:latin typeface="+mn-lt"/>
              </a:rPr>
              <a:t>DevOpsCeption</a:t>
            </a:r>
            <a:br>
              <a:rPr lang="en-US" sz="6000" b="1" dirty="0">
                <a:solidFill>
                  <a:srgbClr val="346296"/>
                </a:solidFill>
                <a:latin typeface="+mn-lt"/>
              </a:rPr>
            </a:br>
            <a:r>
              <a:rPr lang="en-US" sz="3200" b="1" dirty="0">
                <a:solidFill>
                  <a:srgbClr val="346296"/>
                </a:solidFill>
                <a:latin typeface="+mn-lt"/>
              </a:rPr>
              <a:t>Managing Azure DevOps using PowerShell and Azure DevOps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ADB5C6D-A1C3-EA74-2394-574808CA5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9" y="447244"/>
            <a:ext cx="3148285" cy="334054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</a:p>
          <a:p>
            <a:pPr lvl="1"/>
            <a:r>
              <a:rPr lang="en-US" dirty="0"/>
              <a:t>GitHub.com/bjompen</a:t>
            </a:r>
          </a:p>
          <a:p>
            <a:pPr lvl="1"/>
            <a:r>
              <a:rPr lang="en-US" dirty="0">
                <a:hlinkClick r:id="rId4"/>
              </a:rPr>
              <a:t>Mastodon.nu/@bjompen</a:t>
            </a:r>
            <a:endParaRPr lang="en-US" dirty="0"/>
          </a:p>
          <a:p>
            <a:pPr lvl="1"/>
            <a:r>
              <a:rPr lang="en-US" dirty="0"/>
              <a:t>bjompen.com</a:t>
            </a:r>
          </a:p>
          <a:p>
            <a:r>
              <a:rPr lang="en-US" dirty="0"/>
              <a:t>Consultant @ Advania Sweden</a:t>
            </a:r>
          </a:p>
          <a:p>
            <a:r>
              <a:rPr lang="en-US" dirty="0"/>
              <a:t>MVP, MCT, Certified, and more</a:t>
            </a:r>
          </a:p>
          <a:p>
            <a:r>
              <a:rPr lang="en-US" dirty="0"/>
              <a:t>DevOps and PowerShell </a:t>
            </a:r>
            <a:r>
              <a:rPr lang="en-US" strike="sngStrike" dirty="0"/>
              <a:t>nerd</a:t>
            </a:r>
            <a:r>
              <a:rPr lang="en-US" dirty="0"/>
              <a:t> lover</a:t>
            </a:r>
          </a:p>
          <a:p>
            <a:r>
              <a:rPr lang="en-US" dirty="0"/>
              <a:t>Enjoys puzzles and Azure DevOps…</a:t>
            </a:r>
          </a:p>
          <a:p>
            <a:pPr lvl="1"/>
            <a:r>
              <a:rPr lang="en-US" dirty="0"/>
              <a:t>..But is really bad at jigsaw puzzles!</a:t>
            </a:r>
            <a:endParaRPr lang="en-S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Björn Sundling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9CA40-6C15-CCE6-9E29-7102EC766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FD849-C762-E33D-C128-CE9EB8D6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420" y="3539740"/>
            <a:ext cx="1142636" cy="40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Piece 1 - The API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Been around since forever</a:t>
            </a:r>
          </a:p>
          <a:p>
            <a:pPr lvl="1"/>
            <a:r>
              <a:rPr lang="en-GB" dirty="0"/>
              <a:t>Well explored and lots of internet info.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Fully compliant REST </a:t>
            </a:r>
            <a:r>
              <a:rPr lang="en-GB" dirty="0" err="1"/>
              <a:t>api</a:t>
            </a:r>
            <a:endParaRPr lang="en-GB" dirty="0"/>
          </a:p>
          <a:p>
            <a:pPr lvl="1"/>
            <a:r>
              <a:rPr lang="en-GB" dirty="0"/>
              <a:t>Including Options</a:t>
            </a:r>
          </a:p>
          <a:p>
            <a:pPr lvl="1"/>
            <a:r>
              <a:rPr lang="en-GB" dirty="0"/>
              <a:t>And in some cases examples</a:t>
            </a:r>
          </a:p>
        </p:txBody>
      </p:sp>
    </p:spTree>
    <p:extLst>
      <p:ext uri="{BB962C8B-B14F-4D97-AF65-F5344CB8AC3E}">
        <p14:creationId xmlns:p14="http://schemas.microsoft.com/office/powerpoint/2010/main" val="337980881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customXml/itemProps3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60c5a43-194c-4e1e-b95b-f38b7fcd5e74}" enabled="1" method="Privileged" siteId="{70d22a8d-923a-445e-82d4-32329da2174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Widescreen</PresentationFormat>
  <Paragraphs>100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DevOpsCeption Managing Azure DevOps using PowerShell and Azure DevOps</vt:lpstr>
      <vt:lpstr>Many thanks to our sponsors:</vt:lpstr>
      <vt:lpstr>Björn Sundling</vt:lpstr>
      <vt:lpstr>PowerPoint Presentation</vt:lpstr>
      <vt:lpstr>Piece 1 - The API</vt:lpstr>
      <vt:lpstr>PowerPoint Presentation</vt:lpstr>
      <vt:lpstr>Missing pieces…</vt:lpstr>
      <vt:lpstr>Piece 2 - OAuth</vt:lpstr>
      <vt:lpstr>PowerPoint Presentation</vt:lpstr>
      <vt:lpstr>Missing pieces…</vt:lpstr>
      <vt:lpstr>Piece 3 - Managed identities</vt:lpstr>
      <vt:lpstr>PowerPoint Presentation</vt:lpstr>
      <vt:lpstr>Missing pieces…</vt:lpstr>
      <vt:lpstr>Piece 4 -Managed DevOps Pools</vt:lpstr>
      <vt:lpstr>PowerPoint Presentation</vt:lpstr>
      <vt:lpstr>PowerPoint Presentation</vt:lpstr>
      <vt:lpstr>Glueing your code to your DevOps again! PowerShell, Json, and Git</vt:lpstr>
      <vt:lpstr>The result!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2024-06-29T20:03:52Z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